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59" r:id="rId3"/>
    <p:sldId id="260" r:id="rId4"/>
    <p:sldId id="261" r:id="rId5"/>
    <p:sldId id="263" r:id="rId6"/>
    <p:sldId id="264" r:id="rId7"/>
    <p:sldId id="265" r:id="rId8"/>
    <p:sldId id="266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4BB7C-1EF2-401C-969D-87D039320BFD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3926-E250-4060-8C1B-E92F1395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0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2B0D-541C-81DA-FC06-3EE190244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39EE9-70F7-8885-8ECB-E8C6BC3F2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0EE4A-6653-021B-FD13-0C6D9396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D7C-7AC0-4CCA-A7BC-043C490DCD4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DBDD9-93A4-2614-C1F7-E05C4F21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1EABC-62A3-09F9-5849-764589F6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EB2C-9A1F-4F89-B740-CCCDF97F5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7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549D-1E17-B616-1EEA-33B62338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1E937-0320-6909-E44D-76D6BD4B1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CC58A-F113-F9E0-CF3A-45E250E8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D7C-7AC0-4CCA-A7BC-043C490DCD4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F17C8-C0AE-1799-A0A8-7E0D769D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09AD9-59B2-A3E5-AFD2-6DCA1C10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EB2C-9A1F-4F89-B740-CCCDF97F5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1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D06D7-F86B-6D63-6D25-8413C4CB3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84B53-0A23-94AA-5DE3-C220D76A6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DCDEE-D970-7A84-E257-56739E18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D7C-7AC0-4CCA-A7BC-043C490DCD4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2E4C5-9A39-6C98-63C5-6A5C6DAD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14EDC-B1E3-F504-F154-826003BD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EB2C-9A1F-4F89-B740-CCCDF97F5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0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985A-2AFA-45DA-523C-B92CA399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DEF48-AD85-3404-D887-2FFF9CF45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744A5-3B96-6559-1D73-9E9A1DDE4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D7C-7AC0-4CCA-A7BC-043C490DCD4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94630-5F4F-1E19-90BD-0E1B6B2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CF9D9-6C20-8C5B-088D-A06A9BE6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EB2C-9A1F-4F89-B740-CCCDF97F5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0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F7CF-2AA1-F7CD-AE4E-17BEE60E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6310F-73B9-2FF2-B08C-CB44E2874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D52BC-6845-D94F-642A-5E1067D4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D7C-7AC0-4CCA-A7BC-043C490DCD4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33C05-0ED4-7F0E-3EFC-F9B7A6F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77B0F-3A9E-BAD6-551C-3984215B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EB2C-9A1F-4F89-B740-CCCDF97F5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9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34CC-5975-5069-90CF-557A8FA5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63B14-2F8E-FF86-4A9C-FB9CF2F0A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CEA3A-15A1-1754-5E09-123FAFCFA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67F30-1832-EF05-7AEE-C0858F0F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D7C-7AC0-4CCA-A7BC-043C490DCD4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A6FD2-1203-14CC-825D-95A17FBE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3232D-1277-0436-8CAC-3D26ADD3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EB2C-9A1F-4F89-B740-CCCDF97F5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03A96-B50D-3CBF-0F24-BB9D0A62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93434-1D93-86A9-8ED4-7FCA34F3F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5DFE9-9751-CCFE-FD85-4ED9452B9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3B897-63CF-4684-CB8B-65FFA5244B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C859A-98E7-3C1B-3F3C-2E891FB85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EBA63-7F98-1A1F-1D36-97CD5A12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D7C-7AC0-4CCA-A7BC-043C490DCD4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47FCEB-CBEA-5B17-C8B3-FCC4BEE9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6DF307-DF27-18BA-6C2E-856321FE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EB2C-9A1F-4F89-B740-CCCDF97F5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4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99B6-6DBD-2D7F-C7AE-3ABF61E8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58FB4-621C-A730-6A0F-33B08D3A2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D7C-7AC0-4CCA-A7BC-043C490DCD4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6698B-220A-D48B-1C0B-85C5F825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FE6E2-03DD-FAB3-5F9F-B5813830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EB2C-9A1F-4F89-B740-CCCDF97F5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9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A7811-EA9D-5033-59CE-2481CD73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D7C-7AC0-4CCA-A7BC-043C490DCD4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75874-2CC6-30C4-75E5-38649024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C2027-10CC-3C38-39EF-38CF5F7F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EB2C-9A1F-4F89-B740-CCCDF97F5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5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8F7E6-DC0C-5C2D-A61D-C0A2FFB2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326AC-242C-AA7F-0F43-E983EBA26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505B5-1326-7AE3-E5A2-41A446BF2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8FC90-650C-DDF2-603A-1218475D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D7C-7AC0-4CCA-A7BC-043C490DCD4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E0BE2-CEB0-02AB-4954-D082C819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E8207-A3B4-615B-D11F-D0C67B06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EB2C-9A1F-4F89-B740-CCCDF97F5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7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7C20-C8F4-E08E-1A25-5E6B4943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7E5421-B4AC-7F1E-331D-2B92B7ED7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D01E0-FBA6-51C7-823C-59324E2EB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626EF-264E-6FB9-E9D0-82C43579B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D7C-7AC0-4CCA-A7BC-043C490DCD4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1EF5F-E10D-03AE-3ACC-C6E753BC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29283-1C05-518F-F842-107C278D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EB2C-9A1F-4F89-B740-CCCDF97F5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4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BFF28-5B81-B238-6073-C7178990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D82CC-0050-D4B4-D709-D58BECAB1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7978-DECD-F166-B00F-B59DEF4BD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9CD7C-7AC0-4CCA-A7BC-043C490DCD4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9B768-A1B4-9243-9446-E1E099E70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673FD-86AD-9205-A17A-BB2974A62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CBEB2C-9A1F-4F89-B740-CCCDF97F5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2%20Corinthians%2011%3A22-29&amp;version=NI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97FE1-6E33-C65E-D011-F09DFC574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9" t="7478" r="419" b="17737"/>
          <a:stretch>
            <a:fillRect/>
          </a:stretch>
        </p:blipFill>
        <p:spPr>
          <a:xfrm>
            <a:off x="1205916" y="240876"/>
            <a:ext cx="11074476" cy="6717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7839BE-9A26-758B-30C9-8B022A9D673B}"/>
              </a:ext>
            </a:extLst>
          </p:cNvPr>
          <p:cNvSpPr txBox="1"/>
          <p:nvPr/>
        </p:nvSpPr>
        <p:spPr>
          <a:xfrm>
            <a:off x="1442085" y="132588"/>
            <a:ext cx="8943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The Life of Paul in His Own Words  </a:t>
            </a:r>
          </a:p>
        </p:txBody>
      </p:sp>
    </p:spTree>
    <p:extLst>
      <p:ext uri="{BB962C8B-B14F-4D97-AF65-F5344CB8AC3E}">
        <p14:creationId xmlns:p14="http://schemas.microsoft.com/office/powerpoint/2010/main" val="401582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D75CF-CFC0-C8C8-D2BC-087ED305B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76" y="0"/>
            <a:ext cx="3857625" cy="68289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3B0278-2543-993F-A5DE-EF7B8AE1AE13}"/>
              </a:ext>
            </a:extLst>
          </p:cNvPr>
          <p:cNvSpPr txBox="1"/>
          <p:nvPr/>
        </p:nvSpPr>
        <p:spPr>
          <a:xfrm>
            <a:off x="1036701" y="371094"/>
            <a:ext cx="385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2 Corinthians 11:22-29</a:t>
            </a:r>
            <a:endParaRPr lang="en-US" sz="2800" b="1" u="sng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3663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05F1E-F2EF-BE54-68FD-9ABE02C30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63" y="-116485"/>
            <a:ext cx="3963514" cy="7090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C701A5-76E3-1DE7-56A5-D7F72978F5CA}"/>
              </a:ext>
            </a:extLst>
          </p:cNvPr>
          <p:cNvSpPr txBox="1"/>
          <p:nvPr/>
        </p:nvSpPr>
        <p:spPr>
          <a:xfrm>
            <a:off x="1082040" y="327970"/>
            <a:ext cx="385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Philippians 3:1-9</a:t>
            </a:r>
          </a:p>
        </p:txBody>
      </p:sp>
    </p:spTree>
    <p:extLst>
      <p:ext uri="{BB962C8B-B14F-4D97-AF65-F5344CB8AC3E}">
        <p14:creationId xmlns:p14="http://schemas.microsoft.com/office/powerpoint/2010/main" val="70171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B5B9E-35A7-D340-92E3-B2F108E68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22" y="0"/>
            <a:ext cx="3857624" cy="6931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260AE-9A7D-7530-7C60-71C6AF0B294F}"/>
              </a:ext>
            </a:extLst>
          </p:cNvPr>
          <p:cNvSpPr txBox="1"/>
          <p:nvPr/>
        </p:nvSpPr>
        <p:spPr>
          <a:xfrm>
            <a:off x="1442466" y="236436"/>
            <a:ext cx="385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Galatians 2:1-21</a:t>
            </a:r>
          </a:p>
        </p:txBody>
      </p:sp>
    </p:spTree>
    <p:extLst>
      <p:ext uri="{BB962C8B-B14F-4D97-AF65-F5344CB8AC3E}">
        <p14:creationId xmlns:p14="http://schemas.microsoft.com/office/powerpoint/2010/main" val="22074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D72A2F-E86A-7FC8-92E2-5BDBB0C2D8A0}"/>
              </a:ext>
            </a:extLst>
          </p:cNvPr>
          <p:cNvSpPr txBox="1"/>
          <p:nvPr/>
        </p:nvSpPr>
        <p:spPr>
          <a:xfrm>
            <a:off x="321733" y="262693"/>
            <a:ext cx="1159086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ST. PAUL: THE MAN AND HIS WRITINGS</a:t>
            </a:r>
            <a:endParaRPr lang="en-US" dirty="0"/>
          </a:p>
          <a:p>
            <a:pPr algn="ctr"/>
            <a:r>
              <a:rPr lang="en-US" b="1" dirty="0"/>
              <a:t>REV. ANDREW J. UMBERG, MA, STL</a:t>
            </a:r>
            <a:endParaRPr lang="en-US" dirty="0"/>
          </a:p>
          <a:p>
            <a:pPr algn="ctr"/>
            <a:r>
              <a:rPr lang="en-US" b="1" dirty="0"/>
              <a:t>ST. IGNATIUS CHURCH</a:t>
            </a:r>
            <a:endParaRPr lang="en-US" dirty="0"/>
          </a:p>
          <a:p>
            <a:pPr algn="ctr"/>
            <a:r>
              <a:rPr lang="en-US" b="1" dirty="0"/>
              <a:t> LENT, 2026</a:t>
            </a:r>
          </a:p>
          <a:p>
            <a:pPr algn="ctr"/>
            <a:endParaRPr lang="en-US" dirty="0"/>
          </a:p>
          <a:p>
            <a:r>
              <a:rPr lang="en-US" sz="2000" b="1" dirty="0"/>
              <a:t>FIRST LECTURE:  </a:t>
            </a:r>
            <a:r>
              <a:rPr lang="en-US" sz="2000" b="1" u="sng" dirty="0"/>
              <a:t>Saul: the Jew from Tarsus</a:t>
            </a:r>
            <a:endParaRPr lang="en-US" sz="2000" dirty="0"/>
          </a:p>
          <a:p>
            <a:r>
              <a:rPr lang="en-US" sz="2000" dirty="0"/>
              <a:t>Abraham, Isaac and Jacob (aka “Israel”)</a:t>
            </a:r>
          </a:p>
          <a:p>
            <a:r>
              <a:rPr lang="en-US" sz="2000" dirty="0"/>
              <a:t>12 sons of Israel (the 12 tribes, more or less)</a:t>
            </a:r>
          </a:p>
          <a:p>
            <a:r>
              <a:rPr lang="en-US" sz="2000" dirty="0"/>
              <a:t>Promised Land (Canaan)</a:t>
            </a:r>
          </a:p>
          <a:p>
            <a:r>
              <a:rPr lang="en-US" sz="2000" dirty="0"/>
              <a:t>Egypt, Mesopotamia, Empires</a:t>
            </a:r>
          </a:p>
          <a:p>
            <a:r>
              <a:rPr lang="en-US" sz="2000" dirty="0"/>
              <a:t>Slavery—400 years</a:t>
            </a:r>
          </a:p>
          <a:p>
            <a:r>
              <a:rPr lang="en-US" sz="2000" dirty="0"/>
              <a:t>Exodus, Moses, Sinai Covenant (Torah—“Law”) God’s own people</a:t>
            </a:r>
          </a:p>
          <a:p>
            <a:r>
              <a:rPr lang="en-US" sz="2000" dirty="0"/>
              <a:t>Conquest of Promised Land, Judges, Samuel</a:t>
            </a:r>
          </a:p>
          <a:p>
            <a:r>
              <a:rPr lang="en-US" sz="2000" dirty="0"/>
              <a:t>A Request for a King.</a:t>
            </a:r>
          </a:p>
          <a:p>
            <a:r>
              <a:rPr lang="en-US" sz="2000" b="1" dirty="0"/>
              <a:t>King Saul</a:t>
            </a:r>
            <a:r>
              <a:rPr lang="en-US" sz="2000" dirty="0"/>
              <a:t>, </a:t>
            </a:r>
            <a:r>
              <a:rPr lang="en-US" sz="2000" b="1" dirty="0"/>
              <a:t>from tribe of Benjamin</a:t>
            </a:r>
            <a:r>
              <a:rPr lang="en-US" sz="2000" dirty="0"/>
              <a:t> (displeased God)</a:t>
            </a:r>
          </a:p>
          <a:p>
            <a:r>
              <a:rPr lang="en-US" sz="2000" b="1" dirty="0"/>
              <a:t>King David, from tribe of Judah</a:t>
            </a:r>
            <a:r>
              <a:rPr lang="en-US" sz="2000" dirty="0"/>
              <a:t> (pleased God)</a:t>
            </a:r>
          </a:p>
          <a:p>
            <a:r>
              <a:rPr lang="en-US" sz="2000" dirty="0"/>
              <a:t>David captures</a:t>
            </a:r>
            <a:r>
              <a:rPr lang="en-US" sz="2000" b="1" dirty="0"/>
              <a:t> Jerusalem </a:t>
            </a:r>
            <a:r>
              <a:rPr lang="en-US" sz="2000" dirty="0"/>
              <a:t>and</a:t>
            </a:r>
            <a:r>
              <a:rPr lang="en-US" sz="2000" b="1" dirty="0"/>
              <a:t> Zion </a:t>
            </a:r>
            <a:r>
              <a:rPr lang="en-US" sz="2000" dirty="0"/>
              <a:t>fortress</a:t>
            </a:r>
          </a:p>
          <a:p>
            <a:r>
              <a:rPr lang="en-US" sz="2000" b="1" dirty="0"/>
              <a:t>Promise to King David</a:t>
            </a:r>
            <a:r>
              <a:rPr lang="en-US" sz="2000" dirty="0"/>
              <a:t>: a dynasty that lasts forever</a:t>
            </a:r>
          </a:p>
          <a:p>
            <a:r>
              <a:rPr lang="en-US" sz="2000" b="1" dirty="0"/>
              <a:t>King Solomon, son of David</a:t>
            </a:r>
            <a:r>
              <a:rPr lang="en-US" sz="2000" dirty="0"/>
              <a:t>: Built Temple of the Lord</a:t>
            </a:r>
          </a:p>
          <a:p>
            <a:r>
              <a:rPr lang="en-US" sz="2000" dirty="0"/>
              <a:t>But Solomon displeased God, Kingdom to Split </a:t>
            </a:r>
          </a:p>
          <a:p>
            <a:r>
              <a:rPr lang="en-US" sz="2000" dirty="0"/>
              <a:t>(Southern </a:t>
            </a:r>
            <a:r>
              <a:rPr lang="en-US" sz="2000" dirty="0" err="1"/>
              <a:t>Kindgom</a:t>
            </a:r>
            <a:r>
              <a:rPr lang="en-US" sz="2000" dirty="0"/>
              <a:t>: “Judah”) Northern Kingdom (“Israel”)</a:t>
            </a:r>
          </a:p>
          <a:p>
            <a:r>
              <a:rPr lang="en-US" sz="2000" dirty="0"/>
              <a:t>Northern Kingdom destroyed by Assyrian Empire 721 BC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3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5A7ABE-50F9-A9D1-8A09-E4CF3F569432}"/>
              </a:ext>
            </a:extLst>
          </p:cNvPr>
          <p:cNvSpPr txBox="1"/>
          <p:nvPr/>
        </p:nvSpPr>
        <p:spPr>
          <a:xfrm>
            <a:off x="326814" y="398088"/>
            <a:ext cx="998558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Southern Kingdom sacked and taken to exile by Babylonian Empire 587 BC</a:t>
            </a:r>
          </a:p>
          <a:p>
            <a:r>
              <a:rPr lang="en-US" sz="2200" dirty="0"/>
              <a:t>Persian Empire takes Babylon, frees Israel to go back and build temple and Jerusalem</a:t>
            </a:r>
          </a:p>
          <a:p>
            <a:r>
              <a:rPr lang="en-US" sz="2200" dirty="0"/>
              <a:t>Second Temple built---Northern Kingdom remnants not welcome</a:t>
            </a:r>
          </a:p>
          <a:p>
            <a:r>
              <a:rPr lang="en-US" sz="2200" dirty="0"/>
              <a:t>Southern Kingdom, not really a kingdom, but it is Judah—Judaism!</a:t>
            </a:r>
          </a:p>
          <a:p>
            <a:r>
              <a:rPr lang="en-US" sz="2200" dirty="0"/>
              <a:t>Diaspora-the Jews are scattered throughout the world and communities grow there</a:t>
            </a:r>
          </a:p>
          <a:p>
            <a:r>
              <a:rPr lang="en-US" sz="2200" dirty="0"/>
              <a:t>Messianic hope: an anointed king of the house of David will unite the Jews, rule the world</a:t>
            </a:r>
          </a:p>
          <a:p>
            <a:r>
              <a:rPr lang="en-US" sz="2200" dirty="0"/>
              <a:t>Greek Empire conquers world—Philip of Macedon, then son, Alexander the Great 333BC</a:t>
            </a:r>
          </a:p>
          <a:p>
            <a:r>
              <a:rPr lang="en-US" sz="2200" dirty="0"/>
              <a:t>Roman Conquers world, occupies holy land: PROVINCE OF JUDEA</a:t>
            </a:r>
          </a:p>
          <a:p>
            <a:r>
              <a:rPr lang="en-US" sz="2200" dirty="0"/>
              <a:t>Jesus born, preaches, dies, rises. Commissions apostles, beginning in Jerusalem</a:t>
            </a:r>
          </a:p>
          <a:p>
            <a:r>
              <a:rPr lang="en-US" sz="2200" dirty="0"/>
              <a:t>Acts 7:58- 8:1</a:t>
            </a:r>
          </a:p>
          <a:p>
            <a:r>
              <a:rPr lang="en-US" sz="2200" dirty="0"/>
              <a:t>Acts (9:1-31) </a:t>
            </a:r>
          </a:p>
          <a:p>
            <a:r>
              <a:rPr lang="en-US" sz="2200" dirty="0"/>
              <a:t>Acts 13:12-25</a:t>
            </a:r>
          </a:p>
          <a:p>
            <a:r>
              <a:rPr lang="en-US" sz="2200" dirty="0"/>
              <a:t>Acts 11:27-30</a:t>
            </a:r>
          </a:p>
          <a:p>
            <a:r>
              <a:rPr lang="en-US" sz="2200" dirty="0"/>
              <a:t>Acts 11:19-26</a:t>
            </a:r>
          </a:p>
          <a:p>
            <a:r>
              <a:rPr lang="en-US" sz="2200" dirty="0"/>
              <a:t>Acts 12:12 &amp; 12:25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7EBCE5-198E-225C-1D68-B02EDE4FBA4A}"/>
              </a:ext>
            </a:extLst>
          </p:cNvPr>
          <p:cNvSpPr txBox="1"/>
          <p:nvPr/>
        </p:nvSpPr>
        <p:spPr>
          <a:xfrm>
            <a:off x="2659804" y="116512"/>
            <a:ext cx="609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ST. PAUL: THE MAN AND HIS WRITINGS CONT….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067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672F4-1E62-1FCD-9DD0-7F3DA3A7C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"/>
          <a:stretch>
            <a:fillRect/>
          </a:stretch>
        </p:blipFill>
        <p:spPr>
          <a:xfrm>
            <a:off x="1210616" y="152400"/>
            <a:ext cx="9770768" cy="6553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924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98F83D-6310-2FF4-5985-B8A2C0624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" r="2095"/>
          <a:stretch>
            <a:fillRect/>
          </a:stretch>
        </p:blipFill>
        <p:spPr>
          <a:xfrm>
            <a:off x="3399907" y="47625"/>
            <a:ext cx="5392185" cy="6762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5914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345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kholle</dc:creator>
  <cp:lastModifiedBy>kholle</cp:lastModifiedBy>
  <cp:revision>5</cp:revision>
  <cp:lastPrinted>2026-02-19T20:13:23Z</cp:lastPrinted>
  <dcterms:created xsi:type="dcterms:W3CDTF">2026-02-19T18:22:07Z</dcterms:created>
  <dcterms:modified xsi:type="dcterms:W3CDTF">2026-02-19T21:43:57Z</dcterms:modified>
</cp:coreProperties>
</file>